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Default Extension="wav" ContentType="audio/wav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unknown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77" r:id="rId4"/>
    <p:sldId id="258" r:id="rId5"/>
    <p:sldId id="259" r:id="rId6"/>
    <p:sldId id="278" r:id="rId7"/>
    <p:sldId id="282" r:id="rId8"/>
    <p:sldId id="260" r:id="rId9"/>
    <p:sldId id="283" r:id="rId10"/>
    <p:sldId id="268" r:id="rId11"/>
    <p:sldId id="279" r:id="rId12"/>
    <p:sldId id="280" r:id="rId13"/>
    <p:sldId id="261" r:id="rId14"/>
    <p:sldId id="269" r:id="rId15"/>
    <p:sldId id="274" r:id="rId16"/>
    <p:sldId id="263" r:id="rId17"/>
    <p:sldId id="267" r:id="rId18"/>
    <p:sldId id="281" r:id="rId19"/>
    <p:sldId id="265" r:id="rId20"/>
    <p:sldId id="273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800000"/>
    <a:srgbClr val="421C5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69" autoAdjust="0"/>
    <p:restoredTop sz="83109" autoAdjust="0"/>
  </p:normalViewPr>
  <p:slideViewPr>
    <p:cSldViewPr>
      <p:cViewPr>
        <p:scale>
          <a:sx n="96" d="100"/>
          <a:sy n="96" d="100"/>
        </p:scale>
        <p:origin x="60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2.gi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media/media1.wa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53C53-C746-41B9-BBE6-3CD509BF1FA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25035-41CB-4939-8851-CEC8D5B209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1642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제목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52251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몇십년</a:t>
            </a:r>
            <a:r>
              <a:rPr lang="ko-KR" altLang="en-US" dirty="0" smtClean="0"/>
              <a:t> 전과는 다르게 대중음악의 불모지였던 한국은 지금 세계적으로 </a:t>
            </a:r>
            <a:r>
              <a:rPr lang="ko-KR" altLang="en-US" dirty="0" err="1" smtClean="0"/>
              <a:t>인기있는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KPOP</a:t>
            </a:r>
            <a:r>
              <a:rPr lang="ko-KR" altLang="en-US" dirty="0" smtClean="0"/>
              <a:t>음악시장을 여는 태풍을 맞이했다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37977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08365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차례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87346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25916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아티스트와 </a:t>
            </a:r>
            <a:r>
              <a:rPr lang="ko-KR" altLang="en-US" dirty="0" err="1" smtClean="0"/>
              <a:t>리뷰어들이</a:t>
            </a:r>
            <a:r>
              <a:rPr lang="ko-KR" altLang="en-US" dirty="0" smtClean="0"/>
              <a:t> 서로 의견을 주고받으며 </a:t>
            </a:r>
            <a:r>
              <a:rPr lang="ko-KR" altLang="en-US" dirty="0" err="1" smtClean="0"/>
              <a:t>음악트랜드도</a:t>
            </a:r>
            <a:r>
              <a:rPr lang="ko-KR" altLang="en-US" dirty="0" smtClean="0"/>
              <a:t> 달라지고 </a:t>
            </a:r>
            <a:r>
              <a:rPr lang="ko-KR" altLang="en-US" dirty="0" err="1" smtClean="0"/>
              <a:t>인기곡도</a:t>
            </a:r>
            <a:r>
              <a:rPr lang="ko-KR" altLang="en-US" dirty="0" smtClean="0"/>
              <a:t> 정해집니다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시기에 따른 </a:t>
            </a:r>
            <a:r>
              <a:rPr lang="ko-KR" altLang="en-US" dirty="0" err="1" smtClean="0"/>
              <a:t>인기곡도</a:t>
            </a:r>
            <a:r>
              <a:rPr lang="ko-KR" altLang="en-US" dirty="0" smtClean="0"/>
              <a:t> 다르고 </a:t>
            </a:r>
            <a:r>
              <a:rPr lang="en-US" altLang="ko-KR" dirty="0" smtClean="0"/>
              <a:t>(</a:t>
            </a:r>
            <a:r>
              <a:rPr lang="ko-KR" altLang="en-US" dirty="0" smtClean="0"/>
              <a:t>겨울에는 </a:t>
            </a:r>
            <a:r>
              <a:rPr lang="ko-KR" altLang="en-US" dirty="0" err="1" smtClean="0"/>
              <a:t>캐롤을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많이듣고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토토가가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떴을땐</a:t>
            </a:r>
            <a:r>
              <a:rPr lang="ko-KR" altLang="en-US" dirty="0" smtClean="0"/>
              <a:t> 그 노래가 차트에 오르기도 하고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사람들이 원하는 노래가 그때그때 다르고 그것이</a:t>
            </a:r>
            <a:r>
              <a:rPr lang="ko-KR" altLang="en-US" baseline="0" dirty="0" smtClean="0"/>
              <a:t> 차트에 계속 반영되고 </a:t>
            </a:r>
            <a:r>
              <a:rPr lang="ko-KR" altLang="en-US" baseline="0" dirty="0" err="1" smtClean="0"/>
              <a:t>변화하는것을</a:t>
            </a:r>
            <a:r>
              <a:rPr lang="ko-KR" altLang="en-US" baseline="0" dirty="0" smtClean="0"/>
              <a:t> 보면 음반시장에서 </a:t>
            </a:r>
            <a:r>
              <a:rPr lang="en-US" altLang="ko-KR" baseline="0" dirty="0" smtClean="0"/>
              <a:t>[</a:t>
            </a:r>
            <a:r>
              <a:rPr lang="ko-KR" altLang="en-US" baseline="0" dirty="0" smtClean="0"/>
              <a:t>음악가 </a:t>
            </a:r>
            <a:r>
              <a:rPr lang="en-US" altLang="ko-KR" baseline="0" dirty="0" smtClean="0"/>
              <a:t>– </a:t>
            </a:r>
            <a:r>
              <a:rPr lang="ko-KR" altLang="en-US" baseline="0" dirty="0" smtClean="0"/>
              <a:t>청취자</a:t>
            </a:r>
            <a:r>
              <a:rPr lang="en-US" altLang="ko-KR" baseline="0" dirty="0" smtClean="0"/>
              <a:t>]</a:t>
            </a:r>
            <a:r>
              <a:rPr lang="ko-KR" altLang="en-US" baseline="0" dirty="0" smtClean="0"/>
              <a:t>라는 구성요소가 서로 상호작용한다고 볼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이는 곧 오픈시스템으로도 설명가능 할 것입니다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44114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상호작용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오픈시스템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진화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비선형성이 여기에 다 나타나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 </a:t>
            </a:r>
            <a:r>
              <a:rPr lang="ko-KR" altLang="en-US" dirty="0" err="1" smtClean="0"/>
              <a:t>플래시몹이</a:t>
            </a:r>
            <a:r>
              <a:rPr lang="ko-KR" altLang="en-US" dirty="0" smtClean="0"/>
              <a:t> 다른 새 음악에 </a:t>
            </a:r>
            <a:r>
              <a:rPr lang="ko-KR" altLang="en-US" dirty="0" err="1" smtClean="0"/>
              <a:t>플래시몹이</a:t>
            </a:r>
            <a:r>
              <a:rPr lang="ko-KR" altLang="en-US" dirty="0" smtClean="0"/>
              <a:t> 만들어지도록 영향을 준다면 </a:t>
            </a:r>
            <a:r>
              <a:rPr lang="ko-KR" altLang="en-US" dirty="0" err="1" smtClean="0"/>
              <a:t>되먹임고리도</a:t>
            </a:r>
            <a:r>
              <a:rPr lang="ko-KR" altLang="en-US" dirty="0" smtClean="0"/>
              <a:t> 나타납니다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노래등장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시대에 영향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청취자들에게 영향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플래시몹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그것을 주제로 한 노래에 영향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1901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매년 봄 차트를 </a:t>
            </a:r>
            <a:r>
              <a:rPr lang="ko-KR" alt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역주행</a:t>
            </a: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하는 </a:t>
            </a:r>
            <a:r>
              <a:rPr lang="ko-KR" alt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벚꽃엔딩의</a:t>
            </a: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비밀</a:t>
            </a:r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67891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영상을 통해 각각 완전히 </a:t>
            </a:r>
            <a:r>
              <a:rPr lang="ko-KR" altLang="en-US" sz="1200" u="non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다른곡들로</a:t>
            </a:r>
            <a:r>
              <a:rPr lang="ko-KR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들리지만</a:t>
            </a:r>
            <a:r>
              <a:rPr lang="en-US" altLang="ko-KR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사실 히트곡들끼리의 나름의 질서가 </a:t>
            </a:r>
            <a:r>
              <a:rPr lang="ko-KR" altLang="en-US" sz="1200" u="non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있다는걸</a:t>
            </a:r>
            <a:r>
              <a:rPr lang="ko-KR" alt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설명할 수 있습니다</a:t>
            </a:r>
            <a:r>
              <a:rPr lang="en-US" altLang="ko-KR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altLang="ko-KR" sz="1200" u="sng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8941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큐브엔터테인먼트의</a:t>
            </a:r>
            <a:r>
              <a:rPr lang="ko-KR" altLang="en-US" dirty="0" smtClean="0"/>
              <a:t> 음악은 우리나라에서만 흥하고 </a:t>
            </a:r>
            <a:r>
              <a:rPr lang="ko-KR" altLang="en-US" dirty="0" err="1" smtClean="0"/>
              <a:t>끝날줄</a:t>
            </a:r>
            <a:r>
              <a:rPr lang="ko-KR" altLang="en-US" dirty="0" smtClean="0"/>
              <a:t> 알았으나 이렇게 해외시장에 발을 내딛자 역동적인 리듬의 노래가</a:t>
            </a:r>
            <a:endParaRPr lang="en-US" altLang="ko-KR" dirty="0" smtClean="0"/>
          </a:p>
          <a:p>
            <a:r>
              <a:rPr lang="ko-KR" altLang="en-US" dirty="0" smtClean="0"/>
              <a:t>호주 사람들에게 인기를 얻고 </a:t>
            </a:r>
            <a:r>
              <a:rPr lang="ko-KR" altLang="en-US" dirty="0" err="1" smtClean="0"/>
              <a:t>성공하게됨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25035-41CB-4939-8851-CEC8D5B209A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98159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직사각형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직사각형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직사각형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직사각형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직선 연결선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직선 연결선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직선 연결선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직선 연결선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직사각형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타원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타원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타원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타원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타원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직사각형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직선 연결선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직선 연결선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직선 연결선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직선 연결선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직사각형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타원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타원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타원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타원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타원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직선 연결선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선 연결선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직사각형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직선 연결선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타원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내용 개체 틀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21" name="날짜 개체 틀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3" name="바닥글 개체 틀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타원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0" name="직선 연결선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직사각형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직선 연결선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직선 연결선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직선 연결선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날짜 개체 틀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C20CF91A-834C-435C-939C-3378B0F3B42D}" type="datetimeFigureOut">
              <a:rPr lang="ko-KR" altLang="en-US" smtClean="0"/>
              <a:pPr/>
              <a:t>2015-06-07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직선 연결선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직사각형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타원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E738AEE-CF84-4A17-BB92-EF1C94DADD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1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1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1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1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1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1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wav"/><Relationship Id="rId2" Type="http://schemas.openxmlformats.org/officeDocument/2006/relationships/slideLayout" Target="../slideLayouts/slideLayout6.xml"/><Relationship Id="rId1" Type="http://schemas.openxmlformats.org/officeDocument/2006/relationships/audio" Target="../media/media1.wav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2.mp4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Jinsol\Desktop\jinah\&#48373;&#51105;&#44228;&#51077;&#47928;\&#46300;&#47548;&#54616;&#51060;%20&#54540;&#47000;&#49884;&#47801;.mp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979712" y="764704"/>
            <a:ext cx="6172200" cy="1373538"/>
          </a:xfrm>
        </p:spPr>
        <p:txBody>
          <a:bodyPr>
            <a:noAutofit/>
          </a:bodyPr>
          <a:lstStyle/>
          <a:p>
            <a:r>
              <a:rPr lang="ko-KR" altLang="en-US" sz="6600" dirty="0" smtClean="0"/>
              <a:t>음반시장과 </a:t>
            </a:r>
            <a:r>
              <a:rPr lang="ko-KR" altLang="en-US" sz="6600" dirty="0" err="1" smtClean="0"/>
              <a:t>복잡계</a:t>
            </a:r>
            <a:endParaRPr lang="ko-KR" altLang="en-US" sz="6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411760" y="4437112"/>
            <a:ext cx="6172200" cy="1371600"/>
          </a:xfrm>
        </p:spPr>
        <p:txBody>
          <a:bodyPr>
            <a:noAutofit/>
          </a:bodyPr>
          <a:lstStyle/>
          <a:p>
            <a:r>
              <a:rPr lang="en-US" altLang="ko-KR" sz="2600" b="0" dirty="0" smtClean="0"/>
              <a:t>3</a:t>
            </a:r>
            <a:r>
              <a:rPr lang="ko-KR" altLang="en-US" sz="2600" b="0" dirty="0" smtClean="0"/>
              <a:t>조 </a:t>
            </a:r>
            <a:r>
              <a:rPr lang="en-US" altLang="ko-KR" sz="2600" b="0" dirty="0" smtClean="0"/>
              <a:t>B</a:t>
            </a:r>
            <a:r>
              <a:rPr lang="ko-KR" altLang="en-US" sz="2600" b="0" dirty="0" smtClean="0"/>
              <a:t>팀</a:t>
            </a:r>
            <a:endParaRPr lang="en-US" altLang="ko-KR" sz="2600" b="0" dirty="0" smtClean="0"/>
          </a:p>
          <a:p>
            <a:endParaRPr lang="en-US" altLang="ko-KR" sz="2600" b="0" dirty="0" smtClean="0"/>
          </a:p>
          <a:p>
            <a:r>
              <a:rPr lang="ko-KR" altLang="en-US" sz="2600" b="0" dirty="0" smtClean="0"/>
              <a:t>김진아 유석환 허준혁 장순호 고예솔 손한슬 이혜진</a:t>
            </a:r>
            <a:endParaRPr lang="ko-KR" altLang="en-US" sz="26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6600" dirty="0" err="1" smtClean="0"/>
              <a:t>창발이론</a:t>
            </a:r>
            <a:endParaRPr lang="ko-KR" altLang="en-US" sz="66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환경에 영향을 받아서 기존에 없던 행동이나 상황이 새로 생기는 현상</a:t>
            </a:r>
            <a:endParaRPr lang="ko-KR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/>
              <a:t>창발이론의</a:t>
            </a:r>
            <a:r>
              <a:rPr lang="ko-KR" altLang="en-US" sz="3600" dirty="0" smtClean="0"/>
              <a:t> 특징</a:t>
            </a:r>
            <a:endParaRPr lang="ko-KR" altLang="en-US" sz="3600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971600" y="1700808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 smtClean="0"/>
              <a:t>갑작스럽게 </a:t>
            </a:r>
            <a:endParaRPr lang="en-US" altLang="ko-KR" sz="2400" dirty="0" smtClean="0"/>
          </a:p>
          <a:p>
            <a:pPr algn="ctr"/>
            <a:r>
              <a:rPr lang="ko-KR" altLang="en-US" sz="2400" dirty="0" smtClean="0"/>
              <a:t>나타나는 새로움</a:t>
            </a:r>
            <a:endParaRPr lang="ko-KR" altLang="en-US" sz="24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211960" y="1700808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 smtClean="0"/>
              <a:t>통일성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상관관계</a:t>
            </a:r>
            <a:endParaRPr lang="ko-KR" altLang="en-US" sz="24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627784" y="2924944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 smtClean="0"/>
              <a:t>국제적이고 </a:t>
            </a:r>
            <a:endParaRPr lang="en-US" altLang="ko-KR" sz="2400" dirty="0" smtClean="0"/>
          </a:p>
          <a:p>
            <a:pPr algn="ctr"/>
            <a:r>
              <a:rPr lang="ko-KR" altLang="en-US" sz="2400" dirty="0" smtClean="0"/>
              <a:t>거시적 수준</a:t>
            </a:r>
            <a:endParaRPr lang="ko-KR" altLang="en-US" sz="24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4211960" y="4149080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 smtClean="0"/>
              <a:t>명시적 속성</a:t>
            </a:r>
            <a:endParaRPr lang="ko-KR" altLang="en-US" sz="240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971600" y="4149080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 smtClean="0"/>
              <a:t>역동적 과정</a:t>
            </a:r>
            <a:endParaRPr lang="ko-KR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새로운 녹음 01.wav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3411894" y="1340768"/>
            <a:ext cx="2337792" cy="233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7296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1143000"/>
          </a:xfrm>
        </p:spPr>
        <p:txBody>
          <a:bodyPr>
            <a:noAutofit/>
          </a:bodyPr>
          <a:lstStyle/>
          <a:p>
            <a:r>
              <a:rPr lang="ko-KR" altLang="en-US" sz="3600" b="1" dirty="0" err="1" smtClean="0"/>
              <a:t>버스커버스커</a:t>
            </a:r>
            <a:r>
              <a:rPr lang="ko-KR" altLang="en-US" sz="3600" b="1" dirty="0" smtClean="0"/>
              <a:t> 벚꽃 </a:t>
            </a:r>
            <a:r>
              <a:rPr lang="ko-KR" altLang="en-US" sz="3600" b="1" dirty="0" err="1" smtClean="0"/>
              <a:t>엔딩의</a:t>
            </a:r>
            <a:r>
              <a:rPr lang="ko-KR" altLang="en-US" sz="3600" b="1" dirty="0" smtClean="0"/>
              <a:t> </a:t>
            </a:r>
            <a:r>
              <a:rPr lang="ko-KR" altLang="en-US" sz="3600" b="1" dirty="0" err="1" smtClean="0"/>
              <a:t>역주행</a:t>
            </a:r>
            <a:r>
              <a:rPr lang="ko-KR" altLang="en-US" sz="3600" b="1" dirty="0" smtClean="0"/>
              <a:t> </a:t>
            </a:r>
            <a:r>
              <a:rPr lang="en-US" altLang="ko-KR" sz="3600" b="1" dirty="0" smtClean="0"/>
              <a:t>+ </a:t>
            </a:r>
            <a:r>
              <a:rPr lang="ko-KR" altLang="en-US" sz="3600" b="1" dirty="0" smtClean="0"/>
              <a:t>여파</a:t>
            </a:r>
            <a:r>
              <a:rPr lang="en-US" altLang="ko-KR" sz="3600" b="1" dirty="0" smtClean="0"/>
              <a:t/>
            </a:r>
            <a:br>
              <a:rPr lang="en-US" altLang="ko-KR" sz="3600" b="1" dirty="0" smtClean="0"/>
            </a:br>
            <a:endParaRPr lang="ko-KR" altLang="en-US" sz="3600" b="1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7544" y="1340768"/>
            <a:ext cx="7920880" cy="4572000"/>
          </a:xfrm>
        </p:spPr>
        <p:txBody>
          <a:bodyPr/>
          <a:lstStyle/>
          <a:p>
            <a:r>
              <a:rPr lang="en-US" altLang="ko-KR" dirty="0" smtClean="0"/>
              <a:t>1) </a:t>
            </a:r>
            <a:r>
              <a:rPr lang="ko-KR" altLang="en-US" dirty="0" err="1" smtClean="0"/>
              <a:t>여름송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겨울송은</a:t>
            </a:r>
            <a:r>
              <a:rPr lang="ko-KR" altLang="en-US" dirty="0" smtClean="0"/>
              <a:t> 있어도 </a:t>
            </a:r>
            <a:r>
              <a:rPr lang="ko-KR" altLang="en-US" dirty="0" err="1" smtClean="0"/>
              <a:t>봄송은</a:t>
            </a:r>
            <a:r>
              <a:rPr lang="ko-KR" altLang="en-US" dirty="0" smtClean="0"/>
              <a:t> 없었다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2) </a:t>
            </a:r>
            <a:r>
              <a:rPr lang="ko-KR" altLang="en-US" dirty="0" smtClean="0"/>
              <a:t>디지털 </a:t>
            </a:r>
            <a:r>
              <a:rPr lang="ko-KR" altLang="en-US" dirty="0" err="1" smtClean="0"/>
              <a:t>음원시대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계절송에</a:t>
            </a:r>
            <a:r>
              <a:rPr lang="ko-KR" altLang="en-US" dirty="0" smtClean="0"/>
              <a:t> 날개를 달아주다</a:t>
            </a:r>
            <a:r>
              <a:rPr lang="en-US" altLang="ko-KR" dirty="0" smtClean="0"/>
              <a:t>.</a:t>
            </a:r>
          </a:p>
          <a:p>
            <a:endParaRPr lang="ko-KR" altLang="en-US" dirty="0" smtClean="0"/>
          </a:p>
          <a:p>
            <a:r>
              <a:rPr lang="en-US" altLang="ko-KR" dirty="0" smtClean="0"/>
              <a:t>3) </a:t>
            </a:r>
            <a:r>
              <a:rPr lang="ko-KR" altLang="en-US" dirty="0" err="1" smtClean="0"/>
              <a:t>벚꽃엔딩이</a:t>
            </a:r>
            <a:r>
              <a:rPr lang="ko-KR" altLang="en-US" dirty="0" smtClean="0"/>
              <a:t> 크게 성공한 이후 이전보다 새로운 </a:t>
            </a:r>
            <a:r>
              <a:rPr lang="ko-KR" altLang="en-US" dirty="0" err="1" smtClean="0"/>
              <a:t>봄송이</a:t>
            </a:r>
            <a:r>
              <a:rPr lang="ko-KR" altLang="en-US" dirty="0" smtClean="0"/>
              <a:t> 많이 탄생하고 있다</a:t>
            </a:r>
            <a:r>
              <a:rPr lang="en-US" altLang="ko-KR" dirty="0" smtClean="0"/>
              <a:t>.</a:t>
            </a:r>
          </a:p>
          <a:p>
            <a:pPr>
              <a:buNone/>
            </a:pPr>
            <a:r>
              <a:rPr lang="en-US" altLang="ko-KR" dirty="0" smtClean="0"/>
              <a:t>                  → </a:t>
            </a:r>
            <a:r>
              <a:rPr lang="ko-KR" altLang="en-US" sz="3200" dirty="0" err="1" smtClean="0"/>
              <a:t>창발현상</a:t>
            </a:r>
            <a:endParaRPr lang="ko-KR" altLang="en-US" sz="3200" dirty="0" smtClean="0"/>
          </a:p>
          <a:p>
            <a:endParaRPr lang="ko-KR" altLang="en-US" dirty="0"/>
          </a:p>
        </p:txBody>
      </p:sp>
      <p:pic>
        <p:nvPicPr>
          <p:cNvPr id="7" name="내용 개체 틀 6" descr="2015-05-28 03;51;29.jp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4211960" y="3501008"/>
            <a:ext cx="3845010" cy="3024336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6600" dirty="0" smtClean="0"/>
              <a:t>카오스 이론</a:t>
            </a:r>
            <a:endParaRPr lang="ko-KR" altLang="en-US" sz="66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겉으로 보기에는 불안정 하고 불규칙적으로 보이면서도 나름대로 질서가 있다</a:t>
            </a:r>
            <a:r>
              <a:rPr lang="en-US" altLang="ko-KR" sz="3200" dirty="0" smtClean="0"/>
              <a:t>.</a:t>
            </a:r>
            <a:endParaRPr lang="ko-KR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5_05_31_21_39_32_157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79512" y="332656"/>
            <a:ext cx="8568952" cy="4809106"/>
          </a:xfrm>
        </p:spPr>
      </p:pic>
    </p:spTree>
    <p:extLst>
      <p:ext uri="{BB962C8B-B14F-4D97-AF65-F5344CB8AC3E}">
        <p14:creationId xmlns:p14="http://schemas.microsoft.com/office/powerpoint/2010/main" xmlns="" val="140542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6.jp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827584" y="908720"/>
            <a:ext cx="7063225" cy="4873625"/>
          </a:xfr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6600" dirty="0" smtClean="0"/>
              <a:t>카오스 이론</a:t>
            </a:r>
            <a:r>
              <a:rPr lang="en-US" altLang="ko-KR" sz="6600" dirty="0" smtClean="0"/>
              <a:t>-</a:t>
            </a:r>
            <a:r>
              <a:rPr lang="ko-KR" altLang="en-US" sz="6600" dirty="0" smtClean="0"/>
              <a:t>나비효과</a:t>
            </a:r>
            <a:r>
              <a:rPr lang="en-US" altLang="ko-KR" sz="8000" dirty="0" smtClean="0"/>
              <a:t> </a:t>
            </a:r>
            <a:endParaRPr lang="ko-KR" altLang="en-US" sz="8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초기조건의 민감성</a:t>
            </a:r>
            <a:endParaRPr lang="ko-KR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 err="1" smtClean="0">
                <a:solidFill>
                  <a:schemeClr val="accent2">
                    <a:lumMod val="50000"/>
                  </a:schemeClr>
                </a:solidFill>
              </a:rPr>
              <a:t>유나이티드</a:t>
            </a:r>
            <a:r>
              <a:rPr lang="ko-KR" altLang="en-US" sz="4400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ko-KR" altLang="en-US" sz="4400" dirty="0" err="1" smtClean="0">
                <a:solidFill>
                  <a:schemeClr val="accent2">
                    <a:lumMod val="50000"/>
                  </a:schemeClr>
                </a:solidFill>
              </a:rPr>
              <a:t>큐브</a:t>
            </a:r>
            <a:endParaRPr lang="ko-KR" altLang="en-US" sz="4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7584" y="1484784"/>
            <a:ext cx="3333947" cy="4873625"/>
          </a:xfrm>
        </p:spPr>
      </p:pic>
      <p:sp>
        <p:nvSpPr>
          <p:cNvPr id="5" name="TextBox 4"/>
          <p:cNvSpPr txBox="1"/>
          <p:nvPr/>
        </p:nvSpPr>
        <p:spPr>
          <a:xfrm>
            <a:off x="4572000" y="1617643"/>
            <a:ext cx="352839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/>
              <a:t>호주 </a:t>
            </a:r>
            <a:r>
              <a:rPr lang="ko-KR" altLang="en-US" sz="2800" dirty="0" err="1" smtClean="0"/>
              <a:t>유니버셜뮤직을</a:t>
            </a:r>
            <a:r>
              <a:rPr lang="ko-KR" altLang="en-US" sz="2800" dirty="0" smtClean="0"/>
              <a:t> 통해</a:t>
            </a:r>
            <a:endParaRPr lang="en-US" altLang="ko-KR" sz="2800" dirty="0" smtClean="0"/>
          </a:p>
          <a:p>
            <a:r>
              <a:rPr lang="ko-KR" altLang="en-US" sz="2800" dirty="0" err="1" smtClean="0"/>
              <a:t>큐브엔터테인먼트에서</a:t>
            </a:r>
            <a:r>
              <a:rPr lang="ko-KR" altLang="en-US" sz="2800" dirty="0" smtClean="0"/>
              <a:t>  발매한 </a:t>
            </a:r>
            <a:r>
              <a:rPr lang="ko-KR" altLang="en-US" sz="2800" dirty="0" err="1" smtClean="0"/>
              <a:t>포미닛</a:t>
            </a:r>
            <a:r>
              <a:rPr lang="en-US" altLang="ko-KR" sz="2800" dirty="0"/>
              <a:t>, </a:t>
            </a:r>
            <a:r>
              <a:rPr lang="ko-KR" altLang="en-US" sz="2800" dirty="0" err="1"/>
              <a:t>비스트</a:t>
            </a:r>
            <a:r>
              <a:rPr lang="en-US" altLang="ko-KR" sz="2800" dirty="0"/>
              <a:t>, </a:t>
            </a:r>
            <a:r>
              <a:rPr lang="ko-KR" altLang="en-US" sz="2800" dirty="0"/>
              <a:t>지나의 히트곡이 </a:t>
            </a:r>
            <a:r>
              <a:rPr lang="ko-KR" altLang="en-US" sz="2800" dirty="0" smtClean="0"/>
              <a:t>담긴</a:t>
            </a:r>
            <a:endParaRPr lang="en-US" altLang="ko-KR" sz="2800" dirty="0" smtClean="0"/>
          </a:p>
          <a:p>
            <a:r>
              <a:rPr lang="ko-KR" altLang="en-US" sz="2800" dirty="0" err="1" smtClean="0"/>
              <a:t>스페셜</a:t>
            </a:r>
            <a:r>
              <a:rPr lang="ko-KR" altLang="en-US" sz="2800" dirty="0" smtClean="0"/>
              <a:t> 음반</a:t>
            </a:r>
            <a:endParaRPr lang="en-US" altLang="ko-KR" sz="2800" dirty="0" smtClean="0"/>
          </a:p>
          <a:p>
            <a:endParaRPr lang="en-US" altLang="ko-KR" sz="2800" dirty="0"/>
          </a:p>
          <a:p>
            <a:r>
              <a:rPr lang="ko-KR" altLang="en-US" sz="2800" dirty="0"/>
              <a:t>호주에서도 </a:t>
            </a:r>
            <a:r>
              <a:rPr lang="ko-KR" altLang="en-US" sz="2800" dirty="0" err="1"/>
              <a:t>케이팝에</a:t>
            </a:r>
            <a:r>
              <a:rPr lang="ko-KR" altLang="en-US" sz="2800" dirty="0"/>
              <a:t> </a:t>
            </a:r>
            <a:endParaRPr lang="en-US" altLang="ko-KR" sz="2800" dirty="0" smtClean="0"/>
          </a:p>
          <a:p>
            <a:r>
              <a:rPr lang="ko-KR" altLang="en-US" sz="2800" dirty="0" smtClean="0"/>
              <a:t>대한 호감이 </a:t>
            </a:r>
            <a:r>
              <a:rPr lang="ko-KR" altLang="en-US" sz="2800" dirty="0"/>
              <a:t>급속도로 </a:t>
            </a:r>
            <a:r>
              <a:rPr lang="ko-KR" altLang="en-US" sz="2800" dirty="0" smtClean="0"/>
              <a:t>증가</a:t>
            </a:r>
            <a:endParaRPr lang="ko-KR" altLang="en-US" sz="2800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47560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뉴스_ljjsatang27.jp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323527" y="1052736"/>
            <a:ext cx="7776865" cy="5168624"/>
          </a:xfrm>
        </p:spPr>
      </p:pic>
      <p:sp>
        <p:nvSpPr>
          <p:cNvPr id="9" name="폭발 1 8"/>
          <p:cNvSpPr/>
          <p:nvPr/>
        </p:nvSpPr>
        <p:spPr>
          <a:xfrm>
            <a:off x="2267744" y="1844824"/>
            <a:ext cx="4392488" cy="3744416"/>
          </a:xfrm>
          <a:prstGeom prst="irregularSeal1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fontAlgn="base"/>
            <a:endParaRPr lang="en-US" altLang="ko-KR" sz="2800" dirty="0" smtClean="0">
              <a:solidFill>
                <a:prstClr val="black"/>
              </a:solidFill>
            </a:endParaRPr>
          </a:p>
          <a:p>
            <a:pPr lvl="0" fontAlgn="base"/>
            <a:r>
              <a:rPr lang="ko-KR" altLang="en-US" sz="2800" dirty="0" smtClean="0">
                <a:solidFill>
                  <a:prstClr val="black"/>
                </a:solidFill>
              </a:rPr>
              <a:t>열풍이 태풍으로</a:t>
            </a:r>
            <a:r>
              <a:rPr lang="en-US" altLang="ko-KR" sz="2800" dirty="0" smtClean="0">
                <a:solidFill>
                  <a:prstClr val="black"/>
                </a:solidFill>
              </a:rPr>
              <a:t>… K-POP, </a:t>
            </a:r>
          </a:p>
          <a:p>
            <a:pPr lvl="0" fontAlgn="base"/>
            <a:r>
              <a:rPr lang="ko-KR" altLang="en-US" sz="2800" dirty="0" smtClean="0">
                <a:solidFill>
                  <a:prstClr val="black"/>
                </a:solidFill>
              </a:rPr>
              <a:t>세계음악시장 </a:t>
            </a:r>
            <a:endParaRPr lang="en-US" altLang="ko-KR" sz="2800" dirty="0" smtClean="0">
              <a:solidFill>
                <a:prstClr val="black"/>
              </a:solidFill>
            </a:endParaRPr>
          </a:p>
          <a:p>
            <a:pPr lvl="0" fontAlgn="base"/>
            <a:r>
              <a:rPr lang="ko-KR" altLang="en-US" sz="2800" dirty="0" smtClean="0">
                <a:solidFill>
                  <a:prstClr val="black"/>
                </a:solidFill>
              </a:rPr>
              <a:t>‘나비효과’</a:t>
            </a:r>
          </a:p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400" b="1" dirty="0" smtClean="0"/>
              <a:t>나비효과</a:t>
            </a:r>
            <a:r>
              <a:rPr lang="en-US" altLang="ko-KR" b="1" dirty="0" smtClean="0"/>
              <a:t> </a:t>
            </a:r>
            <a:r>
              <a:rPr lang="en-US" altLang="ko-KR" sz="2800" b="1" dirty="0" smtClean="0"/>
              <a:t>- </a:t>
            </a:r>
            <a:r>
              <a:rPr lang="ko-KR" altLang="en-US" sz="2800" b="1" dirty="0" smtClean="0"/>
              <a:t>초기조건의 민감성</a:t>
            </a:r>
            <a:r>
              <a:rPr lang="en-US" altLang="ko-KR" sz="2800" b="1" dirty="0" smtClean="0"/>
              <a:t/>
            </a:r>
            <a:br>
              <a:rPr lang="en-US" altLang="ko-KR" sz="2800" b="1" dirty="0" smtClean="0"/>
            </a:br>
            <a:endParaRPr lang="ko-KR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b="1" dirty="0" smtClean="0">
                <a:solidFill>
                  <a:srgbClr val="002060"/>
                </a:solidFill>
              </a:rPr>
              <a:t>Contents</a:t>
            </a:r>
            <a:endParaRPr lang="ko-KR" altLang="en-US" sz="6600" b="1" dirty="0">
              <a:solidFill>
                <a:srgbClr val="00206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음반시장이 왜 </a:t>
            </a:r>
            <a:r>
              <a:rPr lang="ko-KR" altLang="en-US" dirty="0" err="1" smtClean="0"/>
              <a:t>복잡계인가</a:t>
            </a:r>
            <a:r>
              <a:rPr lang="en-US" altLang="ko-KR" dirty="0" smtClean="0"/>
              <a:t>?</a:t>
            </a:r>
          </a:p>
          <a:p>
            <a:pPr>
              <a:buNone/>
            </a:pPr>
            <a:r>
              <a:rPr lang="en-US" altLang="ko-KR" dirty="0" smtClean="0"/>
              <a:t>				- </a:t>
            </a:r>
            <a:r>
              <a:rPr lang="ko-KR" altLang="en-US" dirty="0" err="1" smtClean="0"/>
              <a:t>복잡계</a:t>
            </a:r>
            <a:r>
              <a:rPr lang="ko-KR" altLang="en-US" dirty="0" smtClean="0"/>
              <a:t> 특징</a:t>
            </a:r>
            <a:endParaRPr lang="en-US" altLang="ko-KR" dirty="0" smtClean="0"/>
          </a:p>
          <a:p>
            <a:pPr>
              <a:buNone/>
            </a:pPr>
            <a:endParaRPr lang="ko-KR" altLang="en-US" dirty="0" smtClean="0"/>
          </a:p>
          <a:p>
            <a:r>
              <a:rPr lang="en-US" altLang="ko-KR" dirty="0" smtClean="0"/>
              <a:t>2. </a:t>
            </a:r>
            <a:r>
              <a:rPr lang="ko-KR" altLang="en-US" dirty="0" err="1" smtClean="0"/>
              <a:t>창발</a:t>
            </a:r>
            <a:r>
              <a:rPr lang="ko-KR" altLang="en-US" dirty="0" smtClean="0"/>
              <a:t> 이론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카오스 이론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나비효과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4. Q&amp;A</a:t>
            </a:r>
            <a:endParaRPr lang="ko-KR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31840" y="764704"/>
            <a:ext cx="3870176" cy="1736214"/>
          </a:xfrm>
        </p:spPr>
        <p:txBody>
          <a:bodyPr>
            <a:normAutofit/>
          </a:bodyPr>
          <a:lstStyle/>
          <a:p>
            <a:r>
              <a:rPr lang="en-US" altLang="ko-KR" sz="8800" dirty="0" smtClean="0"/>
              <a:t>Q &amp; A</a:t>
            </a:r>
            <a:endParaRPr lang="ko-KR" altLang="en-US" sz="88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 flipH="1">
            <a:off x="8460432" y="8325544"/>
            <a:ext cx="819552" cy="576486"/>
          </a:xfrm>
        </p:spPr>
        <p:txBody>
          <a:bodyPr>
            <a:normAutofit lnSpcReduction="10000"/>
          </a:bodyPr>
          <a:lstStyle/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312624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/>
              <a:t>복잡계</a:t>
            </a:r>
            <a:r>
              <a:rPr lang="ko-KR" altLang="en-US" sz="3600" dirty="0" smtClean="0"/>
              <a:t> 이론이란</a:t>
            </a:r>
            <a:r>
              <a:rPr lang="en-US" altLang="ko-KR" sz="3600" dirty="0" smtClean="0"/>
              <a:t>?</a:t>
            </a:r>
            <a:endParaRPr lang="ko-KR" altLang="en-US" sz="36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844824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많은 구성요소</a:t>
            </a:r>
            <a:endParaRPr lang="ko-KR" altLang="en-US" sz="2400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283968" y="1844824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비선형적</a:t>
            </a:r>
            <a:endParaRPr lang="ko-KR" altLang="en-US" sz="240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827584" y="4293096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열린 시스템</a:t>
            </a:r>
            <a:endParaRPr lang="ko-KR" altLang="en-US" sz="24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4283968" y="4293096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적응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진화</a:t>
            </a:r>
            <a:endParaRPr lang="ko-KR" altLang="en-US" sz="2400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2699792" y="3068960"/>
            <a:ext cx="2736304" cy="12241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되먹임 고리</a:t>
            </a:r>
            <a:endParaRPr lang="ko-KR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</a:rPr>
              <a:t>1 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음반시장에서의 </a:t>
            </a:r>
            <a:r>
              <a:rPr lang="ko-KR" altLang="en-US" sz="4000" b="1" dirty="0" err="1" smtClean="0">
                <a:solidFill>
                  <a:schemeClr val="accent3">
                    <a:lumMod val="50000"/>
                  </a:schemeClr>
                </a:solidFill>
              </a:rPr>
              <a:t>복잡계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 특징</a:t>
            </a:r>
            <a:r>
              <a:rPr lang="en-US" altLang="ko-KR" sz="4000" b="1" dirty="0">
                <a:solidFill>
                  <a:schemeClr val="accent3">
                    <a:lumMod val="50000"/>
                  </a:schemeClr>
                </a:solidFill>
              </a:rPr>
              <a:t/>
            </a:r>
            <a:br>
              <a:rPr lang="en-US" altLang="ko-KR" sz="4000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진화 </a:t>
            </a:r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</a:rPr>
              <a:t>- 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청취방법이 계속 발전</a:t>
            </a:r>
            <a:endParaRPr lang="ko-KR" altLang="en-US" sz="40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7624" y="1916832"/>
            <a:ext cx="1444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smtClean="0">
                <a:solidFill>
                  <a:schemeClr val="accent2">
                    <a:lumMod val="50000"/>
                  </a:schemeClr>
                </a:solidFill>
                <a:latin typeface="HY태백B" pitchFamily="18" charset="-127"/>
                <a:ea typeface="HY태백B" pitchFamily="18" charset="-127"/>
              </a:rPr>
              <a:t>LP</a:t>
            </a:r>
            <a:r>
              <a:rPr lang="ko-KR" altLang="en-US" sz="4800" b="1" dirty="0" smtClean="0">
                <a:solidFill>
                  <a:schemeClr val="accent2">
                    <a:lumMod val="50000"/>
                  </a:schemeClr>
                </a:solidFill>
                <a:latin typeface="HY태백B" pitchFamily="18" charset="-127"/>
                <a:ea typeface="HY태백B" pitchFamily="18" charset="-127"/>
              </a:rPr>
              <a:t>판</a:t>
            </a:r>
            <a:endParaRPr lang="ko-KR" altLang="en-US" sz="4800" b="1" dirty="0">
              <a:solidFill>
                <a:schemeClr val="accent2">
                  <a:lumMod val="50000"/>
                </a:schemeClr>
              </a:solidFill>
              <a:latin typeface="HY태백B" pitchFamily="18" charset="-127"/>
              <a:ea typeface="HY태백B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27984" y="1916832"/>
            <a:ext cx="35589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smtClean="0">
                <a:solidFill>
                  <a:srgbClr val="002060"/>
                </a:solidFill>
                <a:latin typeface="HY태백B" pitchFamily="18" charset="-127"/>
                <a:ea typeface="HY태백B" pitchFamily="18" charset="-127"/>
              </a:rPr>
              <a:t>CD</a:t>
            </a:r>
            <a:r>
              <a:rPr lang="ko-KR" altLang="en-US" sz="4800" b="1" dirty="0" smtClean="0">
                <a:solidFill>
                  <a:srgbClr val="002060"/>
                </a:solidFill>
                <a:latin typeface="HY태백B" pitchFamily="18" charset="-127"/>
                <a:ea typeface="HY태백B" pitchFamily="18" charset="-127"/>
              </a:rPr>
              <a:t>플레이어</a:t>
            </a:r>
            <a:endParaRPr lang="ko-KR" altLang="en-US" sz="4800" b="1" dirty="0">
              <a:solidFill>
                <a:srgbClr val="002060"/>
              </a:solidFill>
              <a:latin typeface="HY태백B" pitchFamily="18" charset="-127"/>
              <a:ea typeface="HY태백B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55976" y="4437112"/>
            <a:ext cx="3913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 smtClean="0">
                <a:solidFill>
                  <a:srgbClr val="421C5E"/>
                </a:solidFill>
                <a:latin typeface="HY태백B" pitchFamily="18" charset="-127"/>
                <a:ea typeface="HY태백B" pitchFamily="18" charset="-127"/>
              </a:rPr>
              <a:t>MP3</a:t>
            </a:r>
            <a:r>
              <a:rPr lang="ko-KR" altLang="en-US" sz="4800" b="1" dirty="0" smtClean="0">
                <a:solidFill>
                  <a:srgbClr val="421C5E"/>
                </a:solidFill>
                <a:latin typeface="HY태백B" pitchFamily="18" charset="-127"/>
                <a:ea typeface="HY태백B" pitchFamily="18" charset="-127"/>
              </a:rPr>
              <a:t>다운로드</a:t>
            </a:r>
            <a:endParaRPr lang="ko-KR" altLang="en-US" sz="4800" b="1" dirty="0">
              <a:solidFill>
                <a:srgbClr val="421C5E"/>
              </a:solidFill>
              <a:latin typeface="HY태백B" pitchFamily="18" charset="-127"/>
              <a:ea typeface="HY태백B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4005064"/>
            <a:ext cx="26019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err="1" smtClean="0">
                <a:solidFill>
                  <a:srgbClr val="800000"/>
                </a:solidFill>
                <a:latin typeface="HY태백B" pitchFamily="18" charset="-127"/>
                <a:ea typeface="HY태백B" pitchFamily="18" charset="-127"/>
              </a:rPr>
              <a:t>스트리밍</a:t>
            </a:r>
            <a:endParaRPr lang="en-US" altLang="ko-KR" sz="4800" b="1" dirty="0" smtClean="0">
              <a:solidFill>
                <a:srgbClr val="800000"/>
              </a:solidFill>
              <a:latin typeface="HY태백B" pitchFamily="18" charset="-127"/>
              <a:ea typeface="HY태백B" pitchFamily="18" charset="-127"/>
            </a:endParaRPr>
          </a:p>
          <a:p>
            <a:pPr algn="ctr"/>
            <a:r>
              <a:rPr lang="ko-KR" altLang="en-US" sz="4800" b="1" dirty="0" smtClean="0">
                <a:solidFill>
                  <a:srgbClr val="800000"/>
                </a:solidFill>
                <a:latin typeface="HY태백B" pitchFamily="18" charset="-127"/>
                <a:ea typeface="HY태백B" pitchFamily="18" charset="-127"/>
              </a:rPr>
              <a:t>서비</a:t>
            </a:r>
            <a:r>
              <a:rPr lang="ko-KR" altLang="en-US" sz="4800" b="1" dirty="0">
                <a:solidFill>
                  <a:srgbClr val="800000"/>
                </a:solidFill>
                <a:latin typeface="HY태백B" pitchFamily="18" charset="-127"/>
                <a:ea typeface="HY태백B" pitchFamily="18" charset="-127"/>
              </a:rPr>
              <a:t>스</a:t>
            </a:r>
          </a:p>
        </p:txBody>
      </p:sp>
      <p:sp>
        <p:nvSpPr>
          <p:cNvPr id="10" name="오른쪽 화살표 9"/>
          <p:cNvSpPr/>
          <p:nvPr/>
        </p:nvSpPr>
        <p:spPr>
          <a:xfrm>
            <a:off x="3059832" y="2132856"/>
            <a:ext cx="1152128" cy="43204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>
            <a:off x="5940152" y="2852936"/>
            <a:ext cx="432048" cy="1368152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화살표 11"/>
          <p:cNvSpPr/>
          <p:nvPr/>
        </p:nvSpPr>
        <p:spPr>
          <a:xfrm rot="10800000">
            <a:off x="3203848" y="4653136"/>
            <a:ext cx="936104" cy="43204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>
            <a:normAutofit/>
          </a:bodyPr>
          <a:lstStyle/>
          <a:p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</a:rPr>
              <a:t>2.</a:t>
            </a:r>
            <a:r>
              <a:rPr lang="ko-KR" altLang="en-US" sz="4000" b="1" dirty="0" err="1" smtClean="0">
                <a:solidFill>
                  <a:schemeClr val="accent3">
                    <a:lumMod val="50000"/>
                  </a:schemeClr>
                </a:solidFill>
              </a:rPr>
              <a:t>오픈시스템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</a:rPr>
              <a:t>– 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</a:rPr>
              <a:t>구성요소들의 상호작용</a:t>
            </a:r>
            <a:endParaRPr lang="ko-KR" altLang="en-US" sz="4000" dirty="0"/>
          </a:p>
        </p:txBody>
      </p:sp>
      <p:pic>
        <p:nvPicPr>
          <p:cNvPr id="9" name="내용 개체 틀 8" descr="3.gif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467544" y="1340768"/>
            <a:ext cx="6909751" cy="4960023"/>
          </a:xfrm>
        </p:spPr>
      </p:pic>
      <p:pic>
        <p:nvPicPr>
          <p:cNvPr id="12" name="내용 개체 틀 11" descr="1.bmp"/>
          <p:cNvPicPr>
            <a:picLocks noGrp="1" noChangeAspect="1"/>
          </p:cNvPicPr>
          <p:nvPr>
            <p:ph sz="quarter" idx="2"/>
          </p:nvPr>
        </p:nvPicPr>
        <p:blipFill>
          <a:blip r:embed="rId4" cstate="print"/>
          <a:stretch>
            <a:fillRect/>
          </a:stretch>
        </p:blipFill>
        <p:spPr>
          <a:xfrm>
            <a:off x="5652120" y="1268760"/>
            <a:ext cx="2448272" cy="537494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323528" y="274638"/>
            <a:ext cx="7601272" cy="850106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solidFill>
                  <a:srgbClr val="800000"/>
                </a:solidFill>
              </a:rPr>
              <a:t>플래시 </a:t>
            </a:r>
            <a:r>
              <a:rPr lang="ko-KR" altLang="en-US" sz="3600" b="1" dirty="0" err="1" smtClean="0">
                <a:solidFill>
                  <a:srgbClr val="800000"/>
                </a:solidFill>
              </a:rPr>
              <a:t>몹</a:t>
            </a:r>
            <a:endParaRPr lang="ko-KR" altLang="en-US" sz="3600" b="1" dirty="0">
              <a:solidFill>
                <a:srgbClr val="800000"/>
              </a:solidFill>
            </a:endParaRPr>
          </a:p>
        </p:txBody>
      </p:sp>
      <p:pic>
        <p:nvPicPr>
          <p:cNvPr id="6" name="드림하이 플래시몹.mp4">
            <a:hlinkClick r:id="" action="ppaction://media"/>
          </p:cNvPr>
          <p:cNvPicPr>
            <a:picLocks noGrp="1" noRot="1" noChangeAspect="1"/>
          </p:cNvPicPr>
          <p:nvPr>
            <p:ph sz="quarter"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251519" y="1412776"/>
            <a:ext cx="8626163" cy="3960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922114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solidFill>
                  <a:srgbClr val="800000"/>
                </a:solidFill>
              </a:rPr>
              <a:t>플래시 </a:t>
            </a:r>
            <a:r>
              <a:rPr lang="ko-KR" altLang="en-US" sz="3600" b="1" dirty="0" err="1" smtClean="0">
                <a:solidFill>
                  <a:srgbClr val="800000"/>
                </a:solidFill>
              </a:rPr>
              <a:t>몹이란</a:t>
            </a:r>
            <a:r>
              <a:rPr lang="en-US" altLang="ko-KR" sz="3600" b="1" dirty="0" smtClean="0">
                <a:solidFill>
                  <a:srgbClr val="800000"/>
                </a:solidFill>
              </a:rPr>
              <a:t>?</a:t>
            </a:r>
            <a:endParaRPr lang="ko-KR" altLang="en-US" sz="3600" b="1" dirty="0">
              <a:solidFill>
                <a:srgbClr val="80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700808"/>
            <a:ext cx="7467600" cy="4773144"/>
          </a:xfrm>
        </p:spPr>
        <p:txBody>
          <a:bodyPr/>
          <a:lstStyle/>
          <a:p>
            <a:r>
              <a:rPr lang="ko-KR" altLang="en-US" sz="3200" dirty="0" smtClean="0"/>
              <a:t>특정 웹사이트에 갑자기 사람들이 몰리는 현상을 뜻하는 </a:t>
            </a:r>
            <a:r>
              <a:rPr lang="en-US" altLang="ko-KR" sz="3200" dirty="0" smtClean="0"/>
              <a:t>'</a:t>
            </a:r>
            <a:r>
              <a:rPr lang="ko-KR" altLang="en-US" sz="3200" dirty="0" smtClean="0"/>
              <a:t>플래시 </a:t>
            </a:r>
            <a:r>
              <a:rPr lang="ko-KR" altLang="en-US" sz="3200" dirty="0" err="1" smtClean="0"/>
              <a:t>크라우드</a:t>
            </a:r>
            <a:r>
              <a:rPr lang="en-US" altLang="ko-KR" sz="3200" dirty="0" smtClean="0"/>
              <a:t>(flash crowd)'</a:t>
            </a:r>
            <a:r>
              <a:rPr lang="ko-KR" altLang="en-US" sz="3200" dirty="0" smtClean="0"/>
              <a:t>와 동일한 생각을 가지고 행동하는 집단인 </a:t>
            </a:r>
            <a:r>
              <a:rPr lang="en-US" altLang="ko-KR" sz="3200" dirty="0" smtClean="0"/>
              <a:t>'</a:t>
            </a:r>
            <a:r>
              <a:rPr lang="ko-KR" altLang="en-US" sz="3200" dirty="0" smtClean="0"/>
              <a:t>스마트 </a:t>
            </a:r>
            <a:r>
              <a:rPr lang="ko-KR" altLang="en-US" sz="3200" dirty="0" err="1" smtClean="0"/>
              <a:t>몹</a:t>
            </a:r>
            <a:r>
              <a:rPr lang="en-US" altLang="ko-KR" sz="3200" dirty="0" smtClean="0"/>
              <a:t>(smart mob)'</a:t>
            </a:r>
            <a:r>
              <a:rPr lang="ko-KR" altLang="en-US" sz="3200" dirty="0" smtClean="0"/>
              <a:t>의 합성어입니다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50106"/>
          </a:xfrm>
        </p:spPr>
        <p:txBody>
          <a:bodyPr>
            <a:normAutofit/>
          </a:bodyPr>
          <a:lstStyle/>
          <a:p>
            <a:r>
              <a:rPr lang="ko-KR" altLang="en-US" sz="4000" b="1" dirty="0" err="1" smtClean="0">
                <a:solidFill>
                  <a:srgbClr val="800000"/>
                </a:solidFill>
              </a:rPr>
              <a:t>오픈시스템</a:t>
            </a:r>
            <a:r>
              <a:rPr lang="ko-KR" altLang="en-US" sz="4000" b="1" dirty="0" smtClean="0">
                <a:solidFill>
                  <a:srgbClr val="800000"/>
                </a:solidFill>
              </a:rPr>
              <a:t> </a:t>
            </a:r>
            <a:r>
              <a:rPr lang="en-US" altLang="ko-KR" sz="4000" b="1" dirty="0" smtClean="0">
                <a:solidFill>
                  <a:srgbClr val="800000"/>
                </a:solidFill>
              </a:rPr>
              <a:t>- </a:t>
            </a:r>
            <a:r>
              <a:rPr lang="ko-KR" altLang="en-US" sz="4000" b="1" dirty="0" smtClean="0">
                <a:solidFill>
                  <a:srgbClr val="800000"/>
                </a:solidFill>
              </a:rPr>
              <a:t>플래시 </a:t>
            </a:r>
            <a:r>
              <a:rPr lang="ko-KR" altLang="en-US" sz="4000" b="1" dirty="0" err="1" smtClean="0">
                <a:solidFill>
                  <a:srgbClr val="800000"/>
                </a:solidFill>
              </a:rPr>
              <a:t>몹</a:t>
            </a:r>
            <a:endParaRPr lang="ko-KR" altLang="en-US" sz="4000" b="1" dirty="0">
              <a:solidFill>
                <a:srgbClr val="800000"/>
              </a:solidFill>
            </a:endParaRPr>
          </a:p>
        </p:txBody>
      </p:sp>
      <p:pic>
        <p:nvPicPr>
          <p:cNvPr id="5" name="내용 개체 틀 4" descr="NISI20120808_0006838239_web.jp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827584" y="1484784"/>
            <a:ext cx="4176464" cy="4264948"/>
          </a:xfrm>
        </p:spPr>
      </p:pic>
      <p:sp>
        <p:nvSpPr>
          <p:cNvPr id="3" name="텍스트 개체 틀 2"/>
          <p:cNvSpPr>
            <a:spLocks noGrp="1"/>
          </p:cNvSpPr>
          <p:nvPr>
            <p:ph type="body" idx="4294967295"/>
          </p:nvPr>
        </p:nvSpPr>
        <p:spPr>
          <a:xfrm>
            <a:off x="5148064" y="1628800"/>
            <a:ext cx="3437395" cy="39604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dirty="0" smtClean="0"/>
              <a:t> 음악을 듣기만 할 뿐 아니라</a:t>
            </a:r>
            <a:endParaRPr lang="en-US" altLang="ko-KR" sz="3200" dirty="0"/>
          </a:p>
          <a:p>
            <a:pPr marL="0" indent="0">
              <a:buNone/>
            </a:pPr>
            <a:r>
              <a:rPr lang="ko-KR" altLang="en-US" sz="3200" dirty="0" smtClean="0"/>
              <a:t>율동으로 노래의 </a:t>
            </a:r>
            <a:r>
              <a:rPr lang="ko-KR" altLang="en-US" sz="3200" dirty="0" err="1" smtClean="0"/>
              <a:t>의미를표현하기도</a:t>
            </a:r>
            <a:r>
              <a:rPr lang="ko-KR" altLang="en-US" sz="3200" dirty="0" smtClean="0"/>
              <a:t> 한다</a:t>
            </a:r>
            <a:r>
              <a:rPr lang="en-US" altLang="ko-KR" sz="3200" dirty="0" smtClean="0"/>
              <a:t>.</a:t>
            </a:r>
          </a:p>
          <a:p>
            <a:pPr marL="0" indent="0">
              <a:buNone/>
            </a:pPr>
            <a:endParaRPr lang="en-US" altLang="ko-KR" sz="3200" dirty="0"/>
          </a:p>
          <a:p>
            <a:pPr marL="0" indent="0">
              <a:buNone/>
            </a:pPr>
            <a:r>
              <a:rPr lang="ko-KR" altLang="en-US" sz="3200" dirty="0" smtClean="0"/>
              <a:t> 음악</a:t>
            </a:r>
            <a:r>
              <a:rPr lang="ko-KR" altLang="en-US" sz="3200" dirty="0"/>
              <a:t>가</a:t>
            </a:r>
            <a:r>
              <a:rPr lang="ko-KR" altLang="en-US" sz="3200" dirty="0" smtClean="0"/>
              <a:t>와 청취자들 간의</a:t>
            </a:r>
            <a:r>
              <a:rPr lang="en-US" altLang="ko-KR" sz="3200" dirty="0"/>
              <a:t> </a:t>
            </a:r>
            <a:r>
              <a:rPr lang="ko-KR" altLang="en-US" sz="3200" dirty="0" smtClean="0"/>
              <a:t>소통</a:t>
            </a:r>
            <a:endParaRPr lang="en-US" altLang="ko-KR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95536" y="5877272"/>
            <a:ext cx="5311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HY강B" pitchFamily="18" charset="-127"/>
                <a:ea typeface="HY강B" pitchFamily="18" charset="-127"/>
              </a:rPr>
              <a:t>&lt;‘</a:t>
            </a:r>
            <a:r>
              <a:rPr lang="ko-KR" altLang="en-US" sz="2000" dirty="0" smtClean="0">
                <a:latin typeface="HY강B" pitchFamily="18" charset="-127"/>
                <a:ea typeface="HY강B" pitchFamily="18" charset="-127"/>
              </a:rPr>
              <a:t>독도는 우리땅</a:t>
            </a:r>
            <a:r>
              <a:rPr lang="en-US" altLang="ko-KR" sz="2000" dirty="0" smtClean="0">
                <a:latin typeface="HY강B" pitchFamily="18" charset="-127"/>
                <a:ea typeface="HY강B" pitchFamily="18" charset="-127"/>
              </a:rPr>
              <a:t>’ </a:t>
            </a:r>
            <a:r>
              <a:rPr lang="ko-KR" altLang="en-US" sz="2000" dirty="0" smtClean="0">
                <a:latin typeface="HY강B" pitchFamily="18" charset="-127"/>
                <a:ea typeface="HY강B" pitchFamily="18" charset="-127"/>
              </a:rPr>
              <a:t>노래에 맞춰 플래시 </a:t>
            </a:r>
            <a:r>
              <a:rPr lang="ko-KR" altLang="en-US" sz="2000" dirty="0" err="1" smtClean="0">
                <a:latin typeface="HY강B" pitchFamily="18" charset="-127"/>
                <a:ea typeface="HY강B" pitchFamily="18" charset="-127"/>
              </a:rPr>
              <a:t>몹</a:t>
            </a:r>
            <a:r>
              <a:rPr lang="ko-KR" altLang="en-US" sz="2000" dirty="0" smtClean="0">
                <a:latin typeface="HY강B" pitchFamily="18" charset="-127"/>
                <a:ea typeface="HY강B" pitchFamily="18" charset="-127"/>
              </a:rPr>
              <a:t> </a:t>
            </a:r>
            <a:r>
              <a:rPr lang="en-US" altLang="ko-KR" sz="2000" dirty="0" smtClean="0">
                <a:latin typeface="HY강B" pitchFamily="18" charset="-127"/>
                <a:ea typeface="HY강B" pitchFamily="18" charset="-127"/>
              </a:rPr>
              <a:t>&gt;</a:t>
            </a:r>
            <a:endParaRPr lang="ko-KR" altLang="en-US" sz="2000" dirty="0">
              <a:latin typeface="HY강B" pitchFamily="18" charset="-127"/>
              <a:ea typeface="HY강B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50106"/>
          </a:xfrm>
        </p:spPr>
        <p:txBody>
          <a:bodyPr>
            <a:normAutofit/>
          </a:bodyPr>
          <a:lstStyle/>
          <a:p>
            <a:r>
              <a:rPr lang="en-US" altLang="ko-KR" sz="3600" b="1" dirty="0" smtClean="0">
                <a:solidFill>
                  <a:srgbClr val="800000"/>
                </a:solidFill>
              </a:rPr>
              <a:t>3</a:t>
            </a:r>
            <a:r>
              <a:rPr lang="en-US" altLang="ko-KR" sz="3600" b="1" dirty="0" smtClean="0">
                <a:solidFill>
                  <a:srgbClr val="800000"/>
                </a:solidFill>
              </a:rPr>
              <a:t>. </a:t>
            </a:r>
            <a:r>
              <a:rPr lang="ko-KR" altLang="en-US" sz="3600" b="1" dirty="0" err="1" smtClean="0">
                <a:solidFill>
                  <a:srgbClr val="800000"/>
                </a:solidFill>
              </a:rPr>
              <a:t>되먹임고리</a:t>
            </a:r>
            <a:endParaRPr lang="ko-KR" altLang="en-US" sz="3600" b="1" dirty="0">
              <a:solidFill>
                <a:srgbClr val="8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23728" y="1412776"/>
            <a:ext cx="3168352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>
                    <a:lumMod val="75000"/>
                  </a:schemeClr>
                </a:solidFill>
              </a:rPr>
              <a:t>가수의 음반 준비</a:t>
            </a:r>
            <a:endParaRPr lang="ko-KR" alt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60032" y="3645024"/>
            <a:ext cx="28803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 smtClean="0">
                <a:solidFill>
                  <a:schemeClr val="accent2">
                    <a:lumMod val="75000"/>
                  </a:schemeClr>
                </a:solidFill>
              </a:rPr>
              <a:t>가수의 음반 발매</a:t>
            </a:r>
            <a:endParaRPr lang="ko-KR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528" y="3573016"/>
            <a:ext cx="28803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 smtClean="0">
                <a:solidFill>
                  <a:schemeClr val="accent2">
                    <a:lumMod val="75000"/>
                  </a:schemeClr>
                </a:solidFill>
              </a:rPr>
              <a:t>평론가 및 </a:t>
            </a:r>
            <a:endParaRPr lang="en-US" altLang="ko-KR" sz="44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ko-KR" altLang="en-US" sz="4400" b="1" dirty="0" smtClean="0">
                <a:solidFill>
                  <a:schemeClr val="accent2">
                    <a:lumMod val="75000"/>
                  </a:schemeClr>
                </a:solidFill>
              </a:rPr>
              <a:t>네티즌 평가</a:t>
            </a:r>
            <a:endParaRPr lang="ko-KR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톱니 모양의 오른쪽 화살표 17"/>
          <p:cNvSpPr/>
          <p:nvPr/>
        </p:nvSpPr>
        <p:spPr>
          <a:xfrm rot="3048355">
            <a:off x="4706725" y="2514937"/>
            <a:ext cx="1296144" cy="504056"/>
          </a:xfrm>
          <a:prstGeom prst="notchedRightArrow">
            <a:avLst>
              <a:gd name="adj1" fmla="val 50000"/>
              <a:gd name="adj2" fmla="val 51972"/>
            </a:avLst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톱니 모양의 오른쪽 화살표 18"/>
          <p:cNvSpPr/>
          <p:nvPr/>
        </p:nvSpPr>
        <p:spPr>
          <a:xfrm rot="10800000">
            <a:off x="3203848" y="3717032"/>
            <a:ext cx="1512168" cy="50405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톱니 모양의 오른쪽 화살표 19"/>
          <p:cNvSpPr/>
          <p:nvPr/>
        </p:nvSpPr>
        <p:spPr>
          <a:xfrm rot="18807483">
            <a:off x="1578384" y="2606629"/>
            <a:ext cx="1298155" cy="4445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9" grpId="0"/>
      <p:bldP spid="18" grpId="0" animBg="1"/>
      <p:bldP spid="19" grpId="0" animBg="1"/>
      <p:bldP spid="2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오렌지">
  <a:themeElements>
    <a:clrScheme name="오렌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오렌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오렌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664</TotalTime>
  <Words>421</Words>
  <Application>Microsoft Office PowerPoint</Application>
  <PresentationFormat>화면 슬라이드 쇼(4:3)</PresentationFormat>
  <Paragraphs>98</Paragraphs>
  <Slides>20</Slides>
  <Notes>11</Notes>
  <HiddenSlides>0</HiddenSlides>
  <MMClips>3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오렌지</vt:lpstr>
      <vt:lpstr>음반시장과 복잡계</vt:lpstr>
      <vt:lpstr>Contents</vt:lpstr>
      <vt:lpstr>복잡계 이론이란?</vt:lpstr>
      <vt:lpstr>1 음반시장에서의 복잡계 특징 진화 - 청취방법이 계속 발전</vt:lpstr>
      <vt:lpstr>2.오픈시스템 – 구성요소들의 상호작용</vt:lpstr>
      <vt:lpstr>플래시 몹</vt:lpstr>
      <vt:lpstr>플래시 몹이란?</vt:lpstr>
      <vt:lpstr>오픈시스템 - 플래시 몹</vt:lpstr>
      <vt:lpstr>3. 되먹임고리</vt:lpstr>
      <vt:lpstr>창발이론</vt:lpstr>
      <vt:lpstr>창발이론의 특징</vt:lpstr>
      <vt:lpstr>슬라이드 12</vt:lpstr>
      <vt:lpstr>버스커버스커 벚꽃 엔딩의 역주행 + 여파 </vt:lpstr>
      <vt:lpstr>카오스 이론</vt:lpstr>
      <vt:lpstr>슬라이드 15</vt:lpstr>
      <vt:lpstr>슬라이드 16</vt:lpstr>
      <vt:lpstr>카오스 이론-나비효과 </vt:lpstr>
      <vt:lpstr>유나이티드 큐브</vt:lpstr>
      <vt:lpstr>나비효과 - 초기조건의 민감성 </vt:lpstr>
      <vt:lpstr>Q &amp; A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Administrator</dc:creator>
  <cp:lastModifiedBy>Jinsol</cp:lastModifiedBy>
  <cp:revision>114</cp:revision>
  <dcterms:created xsi:type="dcterms:W3CDTF">2015-05-27T15:49:21Z</dcterms:created>
  <dcterms:modified xsi:type="dcterms:W3CDTF">2015-06-06T16:53:46Z</dcterms:modified>
</cp:coreProperties>
</file>

<file path=docProps/thumbnail.jpeg>
</file>